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1"/>
    <p:sldMasterId id="2147484008" r:id="rId2"/>
  </p:sldMasterIdLst>
  <p:notesMasterIdLst>
    <p:notesMasterId r:id="rId10"/>
  </p:notesMasterIdLst>
  <p:handoutMasterIdLst>
    <p:handoutMasterId r:id="rId11"/>
  </p:handoutMasterIdLst>
  <p:sldIdLst>
    <p:sldId id="268" r:id="rId3"/>
    <p:sldId id="694" r:id="rId4"/>
    <p:sldId id="689" r:id="rId5"/>
    <p:sldId id="696" r:id="rId6"/>
    <p:sldId id="698" r:id="rId7"/>
    <p:sldId id="692" r:id="rId8"/>
    <p:sldId id="693" r:id="rId9"/>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D92815"/>
    <a:srgbClr val="0000CC"/>
    <a:srgbClr val="FF99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1" autoAdjust="0"/>
    <p:restoredTop sz="94660"/>
  </p:normalViewPr>
  <p:slideViewPr>
    <p:cSldViewPr>
      <p:cViewPr varScale="1">
        <p:scale>
          <a:sx n="106" d="100"/>
          <a:sy n="106" d="100"/>
        </p:scale>
        <p:origin x="138" y="90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2023/3/27</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2023/3/27</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3735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96500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67739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355649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54023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12761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3/27/2023</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3/27/2023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3/27/2023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3/27/2023</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正方形/長方形 3"/>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
        <p:nvSpPr>
          <p:cNvPr id="2" name="タイトル 1"/>
          <p:cNvSpPr>
            <a:spLocks noGrp="1"/>
          </p:cNvSpPr>
          <p:nvPr>
            <p:ph type="title"/>
          </p:nvPr>
        </p:nvSpPr>
        <p:spPr>
          <a:xfrm>
            <a:off x="158068" y="39688"/>
            <a:ext cx="10969943"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10923911" y="6597352"/>
            <a:ext cx="1284051"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35392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3/27/2023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3/27/2023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3/27/2023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3/27/2023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3/27/2023</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3/27/2023</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3/27/2023</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
        <p:nvSpPr>
          <p:cNvPr id="7" name="正方形/長方形 6">
            <a:extLst>
              <a:ext uri="{FF2B5EF4-FFF2-40B4-BE49-F238E27FC236}">
                <a16:creationId xmlns:a16="http://schemas.microsoft.com/office/drawing/2014/main" id="{E8715E02-26D8-434A-A398-8EE5F8CC4264}"/>
              </a:ext>
            </a:extLst>
          </p:cNvPr>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3/27/2023</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3/27/2023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3/27/2023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3/27/2023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3/27/2023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3/27/2023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3/27/2023</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3/27/2023</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3/27/2023</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3/27/2023</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3/27/2023</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3/27/2023</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3/27/2023</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 id="214748402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3/27/2023</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5877" y="3654410"/>
            <a:ext cx="9577066" cy="747462"/>
          </a:xfrm>
        </p:spPr>
        <p:txBody>
          <a:bodyPr rtlCol="0">
            <a:normAutofit/>
          </a:bodyPr>
          <a:lstStyle/>
          <a:p>
            <a:pPr algn="ctr" rtl="0"/>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rgbClr val="0000CC"/>
                </a:solidFill>
                <a:latin typeface="Meiryo UI" panose="020B0604030504040204" pitchFamily="50" charset="-128"/>
                <a:ea typeface="Meiryo UI" panose="020B0604030504040204" pitchFamily="50" charset="-128"/>
              </a:rPr>
              <a:t>事業名</a:t>
            </a:r>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chemeClr val="tx1"/>
                </a:solidFill>
                <a:latin typeface="Meiryo UI" panose="020B0604030504040204" pitchFamily="50" charset="-128"/>
                <a:ea typeface="Meiryo UI" panose="020B0604030504040204" pitchFamily="50" charset="-128"/>
              </a:rPr>
              <a:t>の概要</a:t>
            </a:r>
          </a:p>
        </p:txBody>
      </p:sp>
      <p:sp>
        <p:nvSpPr>
          <p:cNvPr id="3" name="コンテンツ プレースホルダー 2"/>
          <p:cNvSpPr>
            <a:spLocks noGrp="1"/>
          </p:cNvSpPr>
          <p:nvPr>
            <p:ph type="subTitle" idx="1"/>
          </p:nvPr>
        </p:nvSpPr>
        <p:spPr>
          <a:xfrm>
            <a:off x="1413892" y="5625099"/>
            <a:ext cx="10476655" cy="747462"/>
          </a:xfrm>
        </p:spPr>
        <p:txBody>
          <a:bodyPr rtlCol="0">
            <a:normAutofit/>
          </a:bodyPr>
          <a:lstStyle/>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ない場合は削除</a:t>
            </a:r>
            <a:r>
              <a:rPr lang="en-US" altLang="ja-JP" dirty="0">
                <a:solidFill>
                  <a:schemeClr val="tx1"/>
                </a:solidFill>
                <a:latin typeface="Meiryo UI" panose="020B0604030504040204" pitchFamily="50" charset="-128"/>
                <a:ea typeface="Meiryo UI" panose="020B0604030504040204" pitchFamily="50" charset="-128"/>
              </a:rPr>
              <a:t>)</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二酸化炭素排出抑制対策事業費等補助金　</a:t>
            </a:r>
            <a:r>
              <a:rPr lang="ja-JP" altLang="en-US" sz="1400" noProof="0" dirty="0">
                <a:solidFill>
                  <a:schemeClr val="bg1"/>
                </a:solidFill>
                <a:latin typeface="Meiryo UI" panose="020B0604030504040204" pitchFamily="50" charset="-128"/>
                <a:ea typeface="Meiryo UI" panose="020B0604030504040204" pitchFamily="50" charset="-128"/>
              </a:rPr>
              <a:t>平時の脱炭素化と災害時の安心を実現するフェーズフリーの省</a:t>
            </a:r>
            <a:r>
              <a:rPr lang="en-US" altLang="ja-JP" sz="1400" noProof="0" dirty="0">
                <a:solidFill>
                  <a:schemeClr val="bg1"/>
                </a:solidFill>
                <a:latin typeface="Meiryo UI" panose="020B0604030504040204" pitchFamily="50" charset="-128"/>
                <a:ea typeface="Meiryo UI" panose="020B0604030504040204" pitchFamily="50" charset="-128"/>
              </a:rPr>
              <a:t>co2</a:t>
            </a:r>
            <a:r>
              <a:rPr lang="ja-JP" altLang="en-US" sz="1400" noProof="0" dirty="0">
                <a:solidFill>
                  <a:schemeClr val="bg1"/>
                </a:solidFill>
                <a:latin typeface="Meiryo UI" panose="020B0604030504040204" pitchFamily="50" charset="-128"/>
                <a:ea typeface="Meiryo UI" panose="020B0604030504040204" pitchFamily="50" charset="-128"/>
              </a:rPr>
              <a:t>独立型施設支援</a:t>
            </a:r>
            <a:r>
              <a:rPr lang="ja-JP" altLang="en-US" sz="1400" noProof="0" dirty="0">
                <a:latin typeface="Meiryo UI" panose="020B0604030504040204" pitchFamily="50" charset="-128"/>
                <a:ea typeface="Meiryo UI" panose="020B0604030504040204" pitchFamily="50" charset="-128"/>
              </a:rPr>
              <a:t>事業</a:t>
            </a:r>
          </a:p>
        </p:txBody>
      </p:sp>
      <p:sp>
        <p:nvSpPr>
          <p:cNvPr id="4" name="テキスト ボックス 3"/>
          <p:cNvSpPr txBox="1"/>
          <p:nvPr/>
        </p:nvSpPr>
        <p:spPr>
          <a:xfrm>
            <a:off x="189755" y="235602"/>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621801" y="1574830"/>
            <a:ext cx="10945218" cy="1959811"/>
          </a:xfrm>
          <a:prstGeom prst="rect">
            <a:avLst/>
          </a:prstGeom>
          <a:solidFill>
            <a:schemeClr val="accent2">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p>
          <a:p>
            <a:pPr eaLnBrk="1" fontAlgn="auto" hangingPunct="1">
              <a:spcBef>
                <a:spcPts val="0"/>
              </a:spcBef>
              <a:spcAft>
                <a:spcPts val="0"/>
              </a:spcAft>
              <a:defRPr/>
            </a:pPr>
            <a:r>
              <a:rPr lang="ja-JP" altLang="en-US" dirty="0">
                <a:solidFill>
                  <a:srgbClr val="FF0000"/>
                </a:solidFill>
              </a:rPr>
              <a:t>①本書式の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等、「赤字の部分」、「青字」、「記載例」は削除して使用し、ご提出ください。</a:t>
            </a:r>
            <a:endParaRPr lang="en-US" altLang="ja-JP" dirty="0">
              <a:solidFill>
                <a:srgbClr val="FF0000"/>
              </a:solidFill>
            </a:endParaRPr>
          </a:p>
          <a:p>
            <a:pPr eaLnBrk="1" fontAlgn="auto" hangingPunct="1">
              <a:spcBef>
                <a:spcPts val="0"/>
              </a:spcBef>
              <a:spcAft>
                <a:spcPts val="0"/>
              </a:spcAft>
              <a:defRPr/>
            </a:pPr>
            <a:r>
              <a:rPr lang="ja-JP" altLang="en-US" sz="1800" dirty="0">
                <a:solidFill>
                  <a:srgbClr val="FF0000"/>
                </a:solidFill>
                <a:latin typeface="Meiryo UI" panose="020B0604030504040204" pitchFamily="50" charset="-128"/>
                <a:ea typeface="Meiryo UI" panose="020B0604030504040204" pitchFamily="50" charset="-128"/>
              </a:rPr>
              <a:t>②記載にあたっては、図表（写真、パース、位置図、区域図、配置図、エネルギーフロー、体制図、スキーム図、グラフ、　</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　 </a:t>
            </a:r>
            <a:r>
              <a:rPr lang="ja-JP" altLang="en-US" sz="1800" dirty="0">
                <a:solidFill>
                  <a:srgbClr val="FF0000"/>
                </a:solidFill>
                <a:latin typeface="Meiryo UI" panose="020B0604030504040204" pitchFamily="50" charset="-128"/>
                <a:ea typeface="Meiryo UI" panose="020B0604030504040204" pitchFamily="50" charset="-128"/>
              </a:rPr>
              <a:t>線表等）などを用い、ヴィジュアルに表現すること。</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③</a:t>
            </a:r>
            <a:r>
              <a:rPr lang="ja-JP" altLang="en-US" sz="1800" dirty="0">
                <a:solidFill>
                  <a:srgbClr val="FF0000"/>
                </a:solidFill>
              </a:rPr>
              <a:t>枠線については、適宜変更を行い、行の追加等を行うこと。</a:t>
            </a:r>
            <a:r>
              <a:rPr lang="ja-JP" altLang="en-US" sz="1800" dirty="0">
                <a:solidFill>
                  <a:schemeClr val="tx1"/>
                </a:solidFill>
              </a:rPr>
              <a:t>　</a:t>
            </a:r>
            <a:endParaRPr lang="en-US" altLang="ja-JP" sz="1600" dirty="0">
              <a:solidFill>
                <a:srgbClr val="FF0000"/>
              </a:solidFill>
            </a:endParaRPr>
          </a:p>
        </p:txBody>
      </p:sp>
      <p:sp>
        <p:nvSpPr>
          <p:cNvPr id="8" name="タイトル 1">
            <a:extLst>
              <a:ext uri="{FF2B5EF4-FFF2-40B4-BE49-F238E27FC236}">
                <a16:creationId xmlns:a16="http://schemas.microsoft.com/office/drawing/2014/main" id="{DA5E1FB2-3CE8-487F-8614-197874EAA2F6}"/>
              </a:ext>
            </a:extLst>
          </p:cNvPr>
          <p:cNvSpPr txBox="1">
            <a:spLocks/>
          </p:cNvSpPr>
          <p:nvPr/>
        </p:nvSpPr>
        <p:spPr>
          <a:xfrm>
            <a:off x="477788" y="621841"/>
            <a:ext cx="3528392" cy="479690"/>
          </a:xfrm>
          <a:prstGeom prst="rect">
            <a:avLst/>
          </a:prstGeom>
        </p:spPr>
        <p:txBody>
          <a:bodyPr vert="horz" lIns="91440" tIns="45720" rIns="91440" bIns="45720" rtlCol="0" anchor="b">
            <a:noAutofit/>
          </a:bodyPr>
          <a:lstStyle>
            <a:lvl1pPr algn="l" defTabSz="914126" rtl="0" eaLnBrk="1" latinLnBrk="0" hangingPunct="1">
              <a:lnSpc>
                <a:spcPct val="85000"/>
              </a:lnSpc>
              <a:spcBef>
                <a:spcPct val="0"/>
              </a:spcBef>
              <a:buNone/>
              <a:defRPr kumimoji="1" sz="7998" kern="1200" spc="-50" baseline="0">
                <a:solidFill>
                  <a:schemeClr val="tx1">
                    <a:lumMod val="85000"/>
                    <a:lumOff val="15000"/>
                  </a:schemeClr>
                </a:solidFill>
                <a:latin typeface="+mj-lt"/>
                <a:ea typeface="+mj-ea"/>
                <a:cs typeface="+mj-cs"/>
              </a:defRPr>
            </a:lvl1pPr>
          </a:lstStyle>
          <a:p>
            <a:r>
              <a:rPr lang="ja-JP" altLang="en-US" sz="2200" dirty="0">
                <a:solidFill>
                  <a:schemeClr val="tx1"/>
                </a:solidFill>
                <a:latin typeface="Meiryo UI" panose="020B0604030504040204" pitchFamily="50" charset="-128"/>
                <a:ea typeface="Meiryo UI" panose="020B0604030504040204" pitchFamily="50" charset="-128"/>
              </a:rPr>
              <a:t>省</a:t>
            </a:r>
            <a:r>
              <a:rPr lang="en-US" altLang="ja-JP" sz="2200" dirty="0">
                <a:solidFill>
                  <a:schemeClr val="tx1"/>
                </a:solidFill>
                <a:latin typeface="Meiryo UI" panose="020B0604030504040204" pitchFamily="50" charset="-128"/>
                <a:ea typeface="Meiryo UI" panose="020B0604030504040204" pitchFamily="50" charset="-128"/>
              </a:rPr>
              <a:t>CO2</a:t>
            </a:r>
            <a:r>
              <a:rPr lang="ja-JP" altLang="en-US" sz="2200" dirty="0">
                <a:solidFill>
                  <a:schemeClr val="tx1"/>
                </a:solidFill>
                <a:latin typeface="Meiryo UI" panose="020B0604030504040204" pitchFamily="50" charset="-128"/>
                <a:ea typeface="Meiryo UI" panose="020B0604030504040204" pitchFamily="50" charset="-128"/>
              </a:rPr>
              <a:t>独立型施設支援</a:t>
            </a:r>
            <a:r>
              <a:rPr lang="ja-JP" altLang="en-US" sz="2200" dirty="0">
                <a:latin typeface="Meiryo UI" panose="020B0604030504040204" pitchFamily="50" charset="-128"/>
                <a:ea typeface="Meiryo UI" panose="020B0604030504040204" pitchFamily="50" charset="-128"/>
              </a:rPr>
              <a:t>事業</a:t>
            </a:r>
          </a:p>
        </p:txBody>
      </p:sp>
      <p:sp>
        <p:nvSpPr>
          <p:cNvPr id="9" name="コンテンツ プレースホルダー 2">
            <a:extLst>
              <a:ext uri="{FF2B5EF4-FFF2-40B4-BE49-F238E27FC236}">
                <a16:creationId xmlns:a16="http://schemas.microsoft.com/office/drawing/2014/main" id="{5D3ED9EA-A7BF-4A82-A42E-B7D0581FF7BF}"/>
              </a:ext>
            </a:extLst>
          </p:cNvPr>
          <p:cNvSpPr txBox="1">
            <a:spLocks/>
          </p:cNvSpPr>
          <p:nvPr/>
        </p:nvSpPr>
        <p:spPr>
          <a:xfrm>
            <a:off x="1125860" y="4351635"/>
            <a:ext cx="8280920" cy="340011"/>
          </a:xfrm>
          <a:prstGeom prst="rect">
            <a:avLst/>
          </a:prstGeom>
        </p:spPr>
        <p:txBody>
          <a:bodyPr vert="horz" lIns="91440" tIns="45720" rIns="91440" bIns="45720" rtlCol="0">
            <a:normAutofit/>
          </a:bodyPr>
          <a:lstStyle>
            <a:lvl1pPr marL="0" indent="0"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399" kern="1200" cap="all" spc="200" baseline="0">
                <a:solidFill>
                  <a:schemeClr val="tx2"/>
                </a:solidFill>
                <a:latin typeface="+mj-lt"/>
                <a:ea typeface="+mn-ea"/>
                <a:cs typeface="+mn-cs"/>
              </a:defRPr>
            </a:lvl1pPr>
            <a:lvl2pPr marL="457063"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2pPr>
            <a:lvl3pPr marL="914126"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3pPr>
            <a:lvl4pPr marL="1371189"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4pPr>
            <a:lvl5pPr marL="1828251"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5pPr>
            <a:lvl6pPr marL="2285314"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6pPr>
            <a:lvl7pPr marL="2742377"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7pPr>
            <a:lvl8pPr marL="3199440"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8pPr>
            <a:lvl9pPr marL="3656503"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9pPr>
          </a:lstStyle>
          <a:p>
            <a:r>
              <a:rPr lang="ja-JP" altLang="en-US" sz="1400" dirty="0">
                <a:solidFill>
                  <a:srgbClr val="0000CC"/>
                </a:solidFill>
                <a:latin typeface="Meiryo UI" panose="020B0604030504040204" pitchFamily="50" charset="-128"/>
                <a:ea typeface="Meiryo UI" panose="020B0604030504040204" pitchFamily="50" charset="-128"/>
              </a:rPr>
              <a:t> </a:t>
            </a:r>
            <a:r>
              <a:rPr lang="en-US" altLang="ja-JP" sz="1400" dirty="0">
                <a:solidFill>
                  <a:srgbClr val="0000CC"/>
                </a:solidFill>
                <a:latin typeface="Meiryo UI" panose="020B0604030504040204" pitchFamily="50" charset="-128"/>
                <a:ea typeface="Meiryo UI" panose="020B0604030504040204" pitchFamily="50" charset="-128"/>
              </a:rPr>
              <a:t>(※【</a:t>
            </a:r>
            <a:r>
              <a:rPr lang="ja-JP" altLang="en-US" sz="1400" dirty="0">
                <a:solidFill>
                  <a:srgbClr val="0000CC"/>
                </a:solidFill>
                <a:latin typeface="Meiryo UI" panose="020B0604030504040204" pitchFamily="50" charset="-128"/>
                <a:ea typeface="Meiryo UI" panose="020B0604030504040204" pitchFamily="50" charset="-128"/>
              </a:rPr>
              <a:t>様式</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別紙</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の</a:t>
            </a:r>
            <a:r>
              <a:rPr lang="en-US" altLang="ja-JP" sz="1400" dirty="0">
                <a:solidFill>
                  <a:srgbClr val="0000CC"/>
                </a:solidFill>
                <a:latin typeface="Meiryo UI" panose="020B0604030504040204" pitchFamily="50" charset="-128"/>
                <a:ea typeface="Meiryo UI" panose="020B0604030504040204" pitchFamily="50" charset="-128"/>
              </a:rPr>
              <a:t>&lt;</a:t>
            </a:r>
            <a:r>
              <a:rPr lang="ja-JP" altLang="en-US" sz="1400" dirty="0">
                <a:solidFill>
                  <a:srgbClr val="0000CC"/>
                </a:solidFill>
                <a:latin typeface="Meiryo UI" panose="020B0604030504040204" pitchFamily="50" charset="-128"/>
                <a:ea typeface="Meiryo UI" panose="020B0604030504040204" pitchFamily="50" charset="-128"/>
              </a:rPr>
              <a:t>事業名</a:t>
            </a:r>
            <a:r>
              <a:rPr lang="en-US" altLang="ja-JP" sz="1400" dirty="0">
                <a:solidFill>
                  <a:srgbClr val="0000CC"/>
                </a:solidFill>
                <a:latin typeface="Meiryo UI" panose="020B0604030504040204" pitchFamily="50" charset="-128"/>
                <a:ea typeface="Meiryo UI" panose="020B0604030504040204" pitchFamily="50" charset="-128"/>
              </a:rPr>
              <a:t>&gt;</a:t>
            </a:r>
            <a:r>
              <a:rPr lang="ja-JP" altLang="en-US" sz="1400" dirty="0">
                <a:solidFill>
                  <a:srgbClr val="0000CC"/>
                </a:solidFill>
                <a:latin typeface="Meiryo UI" panose="020B0604030504040204" pitchFamily="50" charset="-128"/>
                <a:ea typeface="Meiryo UI" panose="020B0604030504040204" pitchFamily="50" charset="-128"/>
              </a:rPr>
              <a:t>と同じ内容を記載</a:t>
            </a:r>
            <a:r>
              <a:rPr lang="en-US" altLang="ja-JP" sz="1400" dirty="0">
                <a:solidFill>
                  <a:srgbClr val="0000CC"/>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9979DDF-0BB4-47FB-991E-A7D2AA349635}"/>
              </a:ext>
            </a:extLst>
          </p:cNvPr>
          <p:cNvSpPr/>
          <p:nvPr/>
        </p:nvSpPr>
        <p:spPr>
          <a:xfrm>
            <a:off x="984901" y="1420219"/>
            <a:ext cx="10438102" cy="10677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 y="24337"/>
            <a:ext cx="3142084" cy="500062"/>
          </a:xfrm>
        </p:spPr>
        <p:txBody>
          <a:bodyPr>
            <a:normAutofit/>
          </a:bodyPr>
          <a:lstStyle/>
          <a:p>
            <a:r>
              <a:rPr kumimoji="1" lang="ja-JP" altLang="en-US" sz="2400" dirty="0">
                <a:latin typeface="Meiryo UI" panose="020B0604030504040204" pitchFamily="50" charset="-128"/>
                <a:ea typeface="Meiryo UI" panose="020B0604030504040204" pitchFamily="50" charset="-128"/>
              </a:rPr>
              <a:t>１．補助事業の概要</a:t>
            </a:r>
          </a:p>
        </p:txBody>
      </p:sp>
      <p:sp>
        <p:nvSpPr>
          <p:cNvPr id="16" name="テキスト ボックス 15"/>
          <p:cNvSpPr txBox="1"/>
          <p:nvPr/>
        </p:nvSpPr>
        <p:spPr>
          <a:xfrm>
            <a:off x="137315" y="657249"/>
            <a:ext cx="4939311"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（１）事業概要</a:t>
            </a:r>
          </a:p>
        </p:txBody>
      </p:sp>
      <p:sp>
        <p:nvSpPr>
          <p:cNvPr id="19" name="正方形/長方形 18"/>
          <p:cNvSpPr/>
          <p:nvPr/>
        </p:nvSpPr>
        <p:spPr bwMode="auto">
          <a:xfrm>
            <a:off x="1152998" y="648072"/>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フッター プレースホルダー 5">
            <a:extLst>
              <a:ext uri="{FF2B5EF4-FFF2-40B4-BE49-F238E27FC236}">
                <a16:creationId xmlns:a16="http://schemas.microsoft.com/office/drawing/2014/main" id="{23DDDC14-6AA3-4ADD-9690-ACB875562BBA}"/>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graphicFrame>
        <p:nvGraphicFramePr>
          <p:cNvPr id="6" name="表 6">
            <a:extLst>
              <a:ext uri="{FF2B5EF4-FFF2-40B4-BE49-F238E27FC236}">
                <a16:creationId xmlns:a16="http://schemas.microsoft.com/office/drawing/2014/main" id="{86E13BFD-9E4D-46B7-917E-3DAF9AD5AA3F}"/>
              </a:ext>
            </a:extLst>
          </p:cNvPr>
          <p:cNvGraphicFramePr>
            <a:graphicFrameLocks noGrp="1"/>
          </p:cNvGraphicFramePr>
          <p:nvPr>
            <p:extLst>
              <p:ext uri="{D42A27DB-BD31-4B8C-83A1-F6EECF244321}">
                <p14:modId xmlns:p14="http://schemas.microsoft.com/office/powerpoint/2010/main" val="207953834"/>
              </p:ext>
            </p:extLst>
          </p:nvPr>
        </p:nvGraphicFramePr>
        <p:xfrm>
          <a:off x="359384" y="1142631"/>
          <a:ext cx="11495668" cy="4878656"/>
        </p:xfrm>
        <a:graphic>
          <a:graphicData uri="http://schemas.openxmlformats.org/drawingml/2006/table">
            <a:tbl>
              <a:tblPr firstRow="1" bandRow="1">
                <a:tableStyleId>{3B4B98B0-60AC-42C2-AFA5-B58CD77FA1E5}</a:tableStyleId>
              </a:tblPr>
              <a:tblGrid>
                <a:gridCol w="1292449">
                  <a:extLst>
                    <a:ext uri="{9D8B030D-6E8A-4147-A177-3AD203B41FA5}">
                      <a16:colId xmlns:a16="http://schemas.microsoft.com/office/drawing/2014/main" val="2372637781"/>
                    </a:ext>
                  </a:extLst>
                </a:gridCol>
                <a:gridCol w="4309130">
                  <a:extLst>
                    <a:ext uri="{9D8B030D-6E8A-4147-A177-3AD203B41FA5}">
                      <a16:colId xmlns:a16="http://schemas.microsoft.com/office/drawing/2014/main" val="2836201676"/>
                    </a:ext>
                  </a:extLst>
                </a:gridCol>
                <a:gridCol w="1446993">
                  <a:extLst>
                    <a:ext uri="{9D8B030D-6E8A-4147-A177-3AD203B41FA5}">
                      <a16:colId xmlns:a16="http://schemas.microsoft.com/office/drawing/2014/main" val="1800199851"/>
                    </a:ext>
                  </a:extLst>
                </a:gridCol>
                <a:gridCol w="4447096">
                  <a:extLst>
                    <a:ext uri="{9D8B030D-6E8A-4147-A177-3AD203B41FA5}">
                      <a16:colId xmlns:a16="http://schemas.microsoft.com/office/drawing/2014/main" val="3500688237"/>
                    </a:ext>
                  </a:extLst>
                </a:gridCol>
              </a:tblGrid>
              <a:tr h="900197">
                <a:tc>
                  <a:txBody>
                    <a:bodyPr/>
                    <a:lstStyle/>
                    <a:p>
                      <a:pPr algn="l"/>
                      <a:r>
                        <a:rPr kumimoji="1" lang="ja-JP" altLang="en-US" sz="1600" b="0" dirty="0">
                          <a:latin typeface="Meiryo UI" panose="020B0604030504040204" pitchFamily="50" charset="-128"/>
                          <a:ea typeface="Meiryo UI" panose="020B0604030504040204" pitchFamily="50" charset="-128"/>
                        </a:rPr>
                        <a:t>事業地</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事業期間</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i="0" dirty="0">
                          <a:solidFill>
                            <a:srgbClr val="0000CC"/>
                          </a:solidFill>
                          <a:latin typeface="Meiryo UI" panose="020B0604030504040204" pitchFamily="50" charset="-128"/>
                          <a:ea typeface="Meiryo UI" panose="020B0604030504040204" pitchFamily="50" charset="-128"/>
                        </a:rPr>
                        <a:t> </a:t>
                      </a:r>
                      <a:r>
                        <a:rPr kumimoji="1" lang="en-US" altLang="ja-JP" sz="1600" b="0" i="0" dirty="0">
                          <a:solidFill>
                            <a:srgbClr val="0000CC"/>
                          </a:solidFill>
                          <a:latin typeface="Meiryo UI" panose="020B0604030504040204" pitchFamily="50" charset="-128"/>
                          <a:ea typeface="Meiryo UI" panose="020B0604030504040204" pitchFamily="50" charset="-128"/>
                        </a:rPr>
                        <a:t>(2023</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2023</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804735"/>
                  </a:ext>
                </a:extLst>
              </a:tr>
              <a:tr h="2362415">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事業内容</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（事業の目的や背景・特徴など事業の全体像について記載してください。）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　　共同事業者がいる場合は、その役割分担等も含めて記載してください。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373413"/>
                  </a:ext>
                </a:extLst>
              </a:tr>
              <a:tr h="1616044">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自治体との連携状況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solidFill>
                            <a:srgbClr val="0000CC"/>
                          </a:solidFill>
                          <a:latin typeface="Meiryo UI" panose="020B0604030504040204" pitchFamily="50" charset="-128"/>
                          <a:ea typeface="Meiryo UI" panose="020B0604030504040204" pitchFamily="50" charset="-128"/>
                        </a:rPr>
                        <a:t>（地域での防災計画の位置づけや関係する地方公共団体との協定締結など連携状況について記載してください。）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1797032"/>
                  </a:ext>
                </a:extLst>
              </a:tr>
            </a:tbl>
          </a:graphicData>
        </a:graphic>
      </p:graphicFrame>
    </p:spTree>
    <p:extLst>
      <p:ext uri="{BB962C8B-B14F-4D97-AF65-F5344CB8AC3E}">
        <p14:creationId xmlns:p14="http://schemas.microsoft.com/office/powerpoint/2010/main" val="272050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5">
            <a:extLst>
              <a:ext uri="{FF2B5EF4-FFF2-40B4-BE49-F238E27FC236}">
                <a16:creationId xmlns:a16="http://schemas.microsoft.com/office/drawing/2014/main" id="{C155E4C8-5BE9-449A-91EA-A0897FB68039}"/>
              </a:ext>
            </a:extLst>
          </p:cNvPr>
          <p:cNvSpPr txBox="1">
            <a:spLocks/>
          </p:cNvSpPr>
          <p:nvPr/>
        </p:nvSpPr>
        <p:spPr>
          <a:xfrm>
            <a:off x="833720" y="1317903"/>
            <a:ext cx="10743899" cy="4318072"/>
          </a:xfrm>
          <a:prstGeom prst="rect">
            <a:avLst/>
          </a:prstGeom>
          <a:solidFill>
            <a:schemeClr val="bg1"/>
          </a:solid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br>
              <a:rPr lang="en-US" altLang="ja-JP" dirty="0">
                <a:solidFill>
                  <a:srgbClr val="0070C0"/>
                </a:solidFill>
                <a:latin typeface="Meiryo UI" panose="020B0604030504040204" pitchFamily="50" charset="-128"/>
                <a:ea typeface="Meiryo UI" panose="020B0604030504040204" pitchFamily="50" charset="-128"/>
              </a:rPr>
            </a:b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a:xfrm>
            <a:off x="818984" y="1269341"/>
            <a:ext cx="8947836" cy="4231266"/>
          </a:xfrm>
          <a:solidFill>
            <a:schemeClr val="bg1"/>
          </a:solidFill>
        </p:spPr>
        <p:txBody>
          <a:bodyPr>
            <a:normAutofit/>
          </a:bodyPr>
          <a:lstStyle/>
          <a:p>
            <a:pPr marL="0" indent="0">
              <a:buNone/>
            </a:pPr>
            <a:r>
              <a:rPr lang="ja-JP" altLang="en-US" sz="2200" dirty="0">
                <a:solidFill>
                  <a:srgbClr val="0000CC"/>
                </a:solidFill>
                <a:latin typeface="Meiryo UI" panose="020B0604030504040204" pitchFamily="50" charset="-128"/>
                <a:ea typeface="Meiryo UI" panose="020B0604030504040204" pitchFamily="50" charset="-128"/>
              </a:rPr>
              <a:t>・平常時の可動ハウスの具体的な用途</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dirty="0">
                <a:solidFill>
                  <a:srgbClr val="0000CC"/>
                </a:solidFill>
                <a:latin typeface="Meiryo UI" panose="020B0604030504040204" pitchFamily="50" charset="-128"/>
                <a:ea typeface="Meiryo UI" panose="020B0604030504040204" pitchFamily="50" charset="-128"/>
              </a:rPr>
              <a:t>　</a:t>
            </a:r>
            <a:r>
              <a:rPr kumimoji="1" lang="en-US" altLang="ja-JP" sz="2200" dirty="0">
                <a:solidFill>
                  <a:srgbClr val="0000CC"/>
                </a:solidFill>
                <a:latin typeface="Meiryo UI" panose="020B0604030504040204" pitchFamily="50" charset="-128"/>
                <a:ea typeface="Meiryo UI" panose="020B0604030504040204" pitchFamily="50" charset="-128"/>
              </a:rPr>
              <a:t>(</a:t>
            </a:r>
            <a:r>
              <a:rPr kumimoji="1" lang="ja-JP" altLang="en-US" sz="2200" dirty="0">
                <a:solidFill>
                  <a:srgbClr val="0000CC"/>
                </a:solidFill>
                <a:latin typeface="Meiryo UI" panose="020B0604030504040204" pitchFamily="50" charset="-128"/>
                <a:ea typeface="Meiryo UI" panose="020B0604030504040204" pitchFamily="50" charset="-128"/>
              </a:rPr>
              <a:t>用途が可動ハウス毎に異なる場合は、用途毎に記載してください</a:t>
            </a:r>
            <a:r>
              <a:rPr kumimoji="1" lang="en-US" altLang="ja-JP" sz="2200" dirty="0">
                <a:solidFill>
                  <a:srgbClr val="0000CC"/>
                </a:solidFill>
                <a:latin typeface="Meiryo UI" panose="020B0604030504040204" pitchFamily="50" charset="-128"/>
                <a:ea typeface="Meiryo UI" panose="020B0604030504040204" pitchFamily="50" charset="-128"/>
              </a:rPr>
              <a:t>)</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・可動ハウスの運用方法・運用体制（共同事業者がいる場合はその役割分担）</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・想定する利用者及び利用者数</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　等について記載してください。</a:t>
            </a:r>
            <a:br>
              <a:rPr lang="en-US" altLang="ja-JP" sz="2200" noProof="1">
                <a:solidFill>
                  <a:srgbClr val="0000CC"/>
                </a:solidFill>
                <a:latin typeface="Meiryo UI" panose="020B0604030504040204" pitchFamily="50" charset="-128"/>
                <a:ea typeface="Meiryo UI" panose="020B0604030504040204" pitchFamily="50" charset="-128"/>
              </a:rPr>
            </a:b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endParaRPr lang="en-US" altLang="ja-JP" sz="2200" dirty="0">
              <a:solidFill>
                <a:srgbClr val="0000CC"/>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68770"/>
            <a:ext cx="3274777"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２</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平常時の用途</a:t>
            </a: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89756" y="6484122"/>
            <a:ext cx="11809311" cy="174479"/>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8" name="正方形/長方形 7">
            <a:extLst>
              <a:ext uri="{FF2B5EF4-FFF2-40B4-BE49-F238E27FC236}">
                <a16:creationId xmlns:a16="http://schemas.microsoft.com/office/drawing/2014/main" id="{8EBC61E4-EEC6-40A0-8CA8-ACEB95529FD5}"/>
              </a:ext>
            </a:extLst>
          </p:cNvPr>
          <p:cNvSpPr/>
          <p:nvPr/>
        </p:nvSpPr>
        <p:spPr bwMode="auto">
          <a:xfrm>
            <a:off x="1554972" y="516743"/>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2">
            <a:extLst>
              <a:ext uri="{FF2B5EF4-FFF2-40B4-BE49-F238E27FC236}">
                <a16:creationId xmlns:a16="http://schemas.microsoft.com/office/drawing/2014/main" id="{A3D188A3-DE27-45D1-ABAA-FC7E6C1637F1}"/>
              </a:ext>
            </a:extLst>
          </p:cNvPr>
          <p:cNvSpPr txBox="1">
            <a:spLocks/>
          </p:cNvSpPr>
          <p:nvPr/>
        </p:nvSpPr>
        <p:spPr>
          <a:xfrm>
            <a:off x="3374788" y="618237"/>
            <a:ext cx="7460557" cy="699666"/>
          </a:xfrm>
          <a:prstGeom prst="rect">
            <a:avLst/>
          </a:prstGeom>
        </p:spPr>
        <p:txBody>
          <a:bodyPr vert="horz" lIns="91440" tIns="45720" rIns="91440" bIns="45720" rtlCol="0" anchor="b">
            <a:normAutofit/>
          </a:bodyPr>
          <a:lst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a:lstStyle>
          <a:p>
            <a:r>
              <a:rPr lang="ja-JP" altLang="en-US" sz="1600" dirty="0">
                <a:solidFill>
                  <a:schemeClr val="tx1"/>
                </a:solidFill>
                <a:latin typeface="Meiryo UI" panose="020B0604030504040204" pitchFamily="50" charset="-128"/>
                <a:ea typeface="Meiryo UI" panose="020B0604030504040204" pitchFamily="50" charset="-128"/>
              </a:rPr>
              <a:t>　</a:t>
            </a:r>
          </a:p>
        </p:txBody>
      </p:sp>
      <p:sp>
        <p:nvSpPr>
          <p:cNvPr id="11" name="テキスト ボックス 10">
            <a:extLst>
              <a:ext uri="{FF2B5EF4-FFF2-40B4-BE49-F238E27FC236}">
                <a16:creationId xmlns:a16="http://schemas.microsoft.com/office/drawing/2014/main" id="{F9A46DF7-BB48-477C-AF01-C4C62D57F5E4}"/>
              </a:ext>
            </a:extLst>
          </p:cNvPr>
          <p:cNvSpPr txBox="1"/>
          <p:nvPr/>
        </p:nvSpPr>
        <p:spPr>
          <a:xfrm>
            <a:off x="55822" y="692987"/>
            <a:ext cx="1064710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（１）平常時の用途　</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49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691749" y="134189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・敷地内の配置図</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・設置場所から取り付け道路までの経路</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（可動ハウスを複数台設置する場合）</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　ハウス番号で判別できるように記載してください。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（２）平常時の可動ハウスの配置図</a:t>
            </a:r>
          </a:p>
        </p:txBody>
      </p:sp>
    </p:spTree>
    <p:extLst>
      <p:ext uri="{BB962C8B-B14F-4D97-AF65-F5344CB8AC3E}">
        <p14:creationId xmlns:p14="http://schemas.microsoft.com/office/powerpoint/2010/main" val="198861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765820" y="148478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・外観の完成イメージ図</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・設備の配置図（平面図等）</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（３）平常時の可動ハウスのイメージ図</a:t>
            </a:r>
          </a:p>
        </p:txBody>
      </p:sp>
    </p:spTree>
    <p:extLst>
      <p:ext uri="{BB962C8B-B14F-4D97-AF65-F5344CB8AC3E}">
        <p14:creationId xmlns:p14="http://schemas.microsoft.com/office/powerpoint/2010/main" val="119753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93812" y="1439331"/>
            <a:ext cx="10873208" cy="4305741"/>
          </a:xfrm>
          <a:solidFill>
            <a:schemeClr val="bg1"/>
          </a:solidFill>
        </p:spPr>
        <p:txBody>
          <a:bodyPr>
            <a:normAutofit/>
          </a:bodyPr>
          <a:lstStyle/>
          <a:p>
            <a:pPr marL="0" indent="0">
              <a:buNone/>
            </a:pPr>
            <a:r>
              <a:rPr kumimoji="1" lang="en-US" altLang="ja-JP" dirty="0">
                <a:solidFill>
                  <a:schemeClr val="bg1"/>
                </a:solidFill>
                <a:latin typeface="Meiryo UI" panose="020B0604030504040204" pitchFamily="50" charset="-128"/>
                <a:ea typeface="Meiryo UI" panose="020B0604030504040204" pitchFamily="50" charset="-128"/>
              </a:rPr>
              <a:t>A</a:t>
            </a: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a:extLst>
              <a:ext uri="{FF2B5EF4-FFF2-40B4-BE49-F238E27FC236}">
                <a16:creationId xmlns:a16="http://schemas.microsoft.com/office/drawing/2014/main" id="{2A342903-395D-498D-B526-FC103FA58596}"/>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10" name="コンテンツ プレースホルダー 5">
            <a:extLst>
              <a:ext uri="{FF2B5EF4-FFF2-40B4-BE49-F238E27FC236}">
                <a16:creationId xmlns:a16="http://schemas.microsoft.com/office/drawing/2014/main" id="{C050748A-7EBE-400D-8A5A-13ED0BADB574}"/>
              </a:ext>
            </a:extLst>
          </p:cNvPr>
          <p:cNvSpPr txBox="1">
            <a:spLocks/>
          </p:cNvSpPr>
          <p:nvPr/>
        </p:nvSpPr>
        <p:spPr>
          <a:xfrm>
            <a:off x="621804" y="1112929"/>
            <a:ext cx="10873207" cy="4460774"/>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・非常時の用途</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避難所、仮設宿泊施設、医療拠点等</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の想定</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・移動までに実施する内容とそれに要する日数</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・移動に際してどの程度の改造が必要か</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・非常時のエネルギー自給について（非常時に想定している用途で、何日間エネルギー自給が可能か。発電量や非常時の想定使用電力量等を含めて記入すること。）</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等について記載してください。</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a:t>
            </a:r>
            <a:r>
              <a:rPr lang="ja-JP" altLang="en-US" u="sng" noProof="1">
                <a:solidFill>
                  <a:srgbClr val="0000CC"/>
                </a:solidFill>
                <a:latin typeface="Meiryo UI" panose="020B0604030504040204" pitchFamily="50" charset="-128"/>
                <a:ea typeface="Meiryo UI" panose="020B0604030504040204" pitchFamily="50" charset="-128"/>
              </a:rPr>
              <a:t>　現時点で想定できる範囲で記載してください。</a:t>
            </a:r>
            <a:br>
              <a:rPr lang="en-US" altLang="ja-JP" noProof="1">
                <a:solidFill>
                  <a:srgbClr val="0000CC"/>
                </a:solidFill>
                <a:latin typeface="Meiryo UI" panose="020B0604030504040204" pitchFamily="50" charset="-128"/>
                <a:ea typeface="Meiryo UI" panose="020B0604030504040204" pitchFamily="50" charset="-128"/>
              </a:rPr>
            </a:b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（共同事業者がいる場合）</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・非常時における共同事業者の役割がある場合は、その内容について記載してください。</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dirty="0">
              <a:solidFill>
                <a:srgbClr val="0000CC"/>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4170F8C-2F20-4151-B150-C4B3898E7968}"/>
              </a:ext>
            </a:extLst>
          </p:cNvPr>
          <p:cNvSpPr txBox="1"/>
          <p:nvPr/>
        </p:nvSpPr>
        <p:spPr>
          <a:xfrm>
            <a:off x="0" y="66631"/>
            <a:ext cx="96948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３</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非常時の用途の想定や対応方法</a:t>
            </a:r>
          </a:p>
        </p:txBody>
      </p:sp>
    </p:spTree>
    <p:extLst>
      <p:ext uri="{BB962C8B-B14F-4D97-AF65-F5344CB8AC3E}">
        <p14:creationId xmlns:p14="http://schemas.microsoft.com/office/powerpoint/2010/main" val="321407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06B20AEC-C438-47EF-96D1-0AC91648DF34}"/>
              </a:ext>
            </a:extLst>
          </p:cNvPr>
          <p:cNvSpPr/>
          <p:nvPr/>
        </p:nvSpPr>
        <p:spPr bwMode="auto">
          <a:xfrm>
            <a:off x="2371520" y="2650006"/>
            <a:ext cx="1370101" cy="1141591"/>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8" name="正方形/長方形 7">
            <a:extLst>
              <a:ext uri="{FF2B5EF4-FFF2-40B4-BE49-F238E27FC236}">
                <a16:creationId xmlns:a16="http://schemas.microsoft.com/office/drawing/2014/main" id="{1CA8A885-EFA1-4FF3-A259-8731FA721F87}"/>
              </a:ext>
            </a:extLst>
          </p:cNvPr>
          <p:cNvSpPr/>
          <p:nvPr/>
        </p:nvSpPr>
        <p:spPr>
          <a:xfrm>
            <a:off x="686695" y="1446976"/>
            <a:ext cx="10510635" cy="11582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261764" y="6470836"/>
            <a:ext cx="11809311" cy="211120"/>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54" name="テキスト ボックス 53">
            <a:extLst>
              <a:ext uri="{FF2B5EF4-FFF2-40B4-BE49-F238E27FC236}">
                <a16:creationId xmlns:a16="http://schemas.microsoft.com/office/drawing/2014/main" id="{C7B9B1BF-2BBE-482E-AD25-D9E2383A544B}"/>
              </a:ext>
            </a:extLst>
          </p:cNvPr>
          <p:cNvSpPr txBox="1"/>
          <p:nvPr/>
        </p:nvSpPr>
        <p:spPr>
          <a:xfrm>
            <a:off x="0" y="68770"/>
            <a:ext cx="96943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４</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再生可能エネルギーを含めた可動ハウスのエネルギーの利活用</a:t>
            </a:r>
          </a:p>
        </p:txBody>
      </p:sp>
      <p:sp>
        <p:nvSpPr>
          <p:cNvPr id="3" name="AutoShape 2">
            <a:extLst>
              <a:ext uri="{FF2B5EF4-FFF2-40B4-BE49-F238E27FC236}">
                <a16:creationId xmlns:a16="http://schemas.microsoft.com/office/drawing/2014/main" id="{3C37D1C5-4206-4D93-B62B-2B38574C0D65}"/>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正方形/長方形 50">
            <a:extLst>
              <a:ext uri="{FF2B5EF4-FFF2-40B4-BE49-F238E27FC236}">
                <a16:creationId xmlns:a16="http://schemas.microsoft.com/office/drawing/2014/main" id="{1925F36C-CADC-4BC3-84FD-3C44BC2A3C6E}"/>
              </a:ext>
            </a:extLst>
          </p:cNvPr>
          <p:cNvSpPr/>
          <p:nvPr/>
        </p:nvSpPr>
        <p:spPr bwMode="auto">
          <a:xfrm>
            <a:off x="2589318" y="1686367"/>
            <a:ext cx="2008047" cy="759028"/>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grpSp>
        <p:nvGrpSpPr>
          <p:cNvPr id="46" name="グループ化 45">
            <a:extLst>
              <a:ext uri="{FF2B5EF4-FFF2-40B4-BE49-F238E27FC236}">
                <a16:creationId xmlns:a16="http://schemas.microsoft.com/office/drawing/2014/main" id="{C10B153A-560E-4579-A12F-7528A97BC6A7}"/>
              </a:ext>
            </a:extLst>
          </p:cNvPr>
          <p:cNvGrpSpPr/>
          <p:nvPr/>
        </p:nvGrpSpPr>
        <p:grpSpPr>
          <a:xfrm>
            <a:off x="342296" y="860402"/>
            <a:ext cx="11584762" cy="5239852"/>
            <a:chOff x="1905185" y="-64682"/>
            <a:chExt cx="11584762" cy="5239852"/>
          </a:xfrm>
        </p:grpSpPr>
        <p:pic>
          <p:nvPicPr>
            <p:cNvPr id="55" name="図 54">
              <a:extLst>
                <a:ext uri="{FF2B5EF4-FFF2-40B4-BE49-F238E27FC236}">
                  <a16:creationId xmlns:a16="http://schemas.microsoft.com/office/drawing/2014/main" id="{AD016803-CDF4-40CC-95A9-53FB904FCEE8}"/>
                </a:ext>
              </a:extLst>
            </p:cNvPr>
            <p:cNvPicPr>
              <a:picLocks noChangeAspect="1"/>
            </p:cNvPicPr>
            <p:nvPr/>
          </p:nvPicPr>
          <p:blipFill rotWithShape="1">
            <a:blip r:embed="rId3"/>
            <a:srcRect l="-961" t="8097"/>
            <a:stretch/>
          </p:blipFill>
          <p:spPr>
            <a:xfrm rot="2658567">
              <a:off x="2582449" y="726952"/>
              <a:ext cx="1259158" cy="1146192"/>
            </a:xfrm>
            <a:prstGeom prst="rect">
              <a:avLst/>
            </a:prstGeom>
          </p:spPr>
        </p:pic>
        <p:sp>
          <p:nvSpPr>
            <p:cNvPr id="56" name="正方形/長方形 55">
              <a:extLst>
                <a:ext uri="{FF2B5EF4-FFF2-40B4-BE49-F238E27FC236}">
                  <a16:creationId xmlns:a16="http://schemas.microsoft.com/office/drawing/2014/main" id="{80390E88-A23D-4F62-AE38-7105154F1C64}"/>
                </a:ext>
              </a:extLst>
            </p:cNvPr>
            <p:cNvSpPr/>
            <p:nvPr/>
          </p:nvSpPr>
          <p:spPr bwMode="auto">
            <a:xfrm>
              <a:off x="2361188" y="3344744"/>
              <a:ext cx="4492780" cy="1395390"/>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57" name="直方体 56">
              <a:extLst>
                <a:ext uri="{FF2B5EF4-FFF2-40B4-BE49-F238E27FC236}">
                  <a16:creationId xmlns:a16="http://schemas.microsoft.com/office/drawing/2014/main" id="{A57B0328-7C63-4CC7-922B-1BC8C73CF073}"/>
                </a:ext>
              </a:extLst>
            </p:cNvPr>
            <p:cNvSpPr/>
            <p:nvPr/>
          </p:nvSpPr>
          <p:spPr>
            <a:xfrm>
              <a:off x="6821263" y="3744107"/>
              <a:ext cx="1148632" cy="996027"/>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照明設備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endParaRPr>
            </a:p>
          </p:txBody>
        </p:sp>
        <p:sp>
          <p:nvSpPr>
            <p:cNvPr id="59" name="直方体 58">
              <a:extLst>
                <a:ext uri="{FF2B5EF4-FFF2-40B4-BE49-F238E27FC236}">
                  <a16:creationId xmlns:a16="http://schemas.microsoft.com/office/drawing/2014/main" id="{3F8932ED-27C3-476C-9A06-EC026AB4C22D}"/>
                </a:ext>
              </a:extLst>
            </p:cNvPr>
            <p:cNvSpPr/>
            <p:nvPr/>
          </p:nvSpPr>
          <p:spPr>
            <a:xfrm>
              <a:off x="4003864" y="3554073"/>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換気設備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400" dirty="0">
                <a:solidFill>
                  <a:srgbClr val="0000CC"/>
                </a:solidFill>
              </a:endParaRPr>
            </a:p>
          </p:txBody>
        </p:sp>
        <p:sp>
          <p:nvSpPr>
            <p:cNvPr id="61" name="直方体 60">
              <a:extLst>
                <a:ext uri="{FF2B5EF4-FFF2-40B4-BE49-F238E27FC236}">
                  <a16:creationId xmlns:a16="http://schemas.microsoft.com/office/drawing/2014/main" id="{4CC19BC2-280C-4099-AA1D-5C23A8938F91}"/>
                </a:ext>
              </a:extLst>
            </p:cNvPr>
            <p:cNvSpPr/>
            <p:nvPr/>
          </p:nvSpPr>
          <p:spPr>
            <a:xfrm>
              <a:off x="2520507" y="3554073"/>
              <a:ext cx="1148632" cy="101048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空調設備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latin typeface="+mn-ea"/>
              </a:endParaRPr>
            </a:p>
          </p:txBody>
        </p:sp>
        <p:sp>
          <p:nvSpPr>
            <p:cNvPr id="70" name="テキスト ボックス 69">
              <a:extLst>
                <a:ext uri="{FF2B5EF4-FFF2-40B4-BE49-F238E27FC236}">
                  <a16:creationId xmlns:a16="http://schemas.microsoft.com/office/drawing/2014/main" id="{0AF9C0A2-0508-45E6-BC94-3E6C14138ECE}"/>
                </a:ext>
              </a:extLst>
            </p:cNvPr>
            <p:cNvSpPr txBox="1"/>
            <p:nvPr/>
          </p:nvSpPr>
          <p:spPr>
            <a:xfrm>
              <a:off x="10953787" y="2310977"/>
              <a:ext cx="923988" cy="307777"/>
            </a:xfrm>
            <a:prstGeom prst="rect">
              <a:avLst/>
            </a:prstGeom>
            <a:noFill/>
            <a:ln>
              <a:solidFill>
                <a:schemeClr val="tx1"/>
              </a:solidFill>
            </a:ln>
          </p:spPr>
          <p:txBody>
            <a:bodyPr wrap="square" rtlCol="0">
              <a:spAutoFit/>
            </a:bodyPr>
            <a:lstStyle/>
            <a:p>
              <a:r>
                <a:rPr kumimoji="1" lang="ja-JP" altLang="en-US" sz="1400" dirty="0"/>
                <a:t>商用電力</a:t>
              </a:r>
            </a:p>
          </p:txBody>
        </p:sp>
        <p:sp>
          <p:nvSpPr>
            <p:cNvPr id="77" name="正方形/長方形 76">
              <a:extLst>
                <a:ext uri="{FF2B5EF4-FFF2-40B4-BE49-F238E27FC236}">
                  <a16:creationId xmlns:a16="http://schemas.microsoft.com/office/drawing/2014/main" id="{065EC7DF-CF4F-4400-8231-F739F9A032A2}"/>
                </a:ext>
              </a:extLst>
            </p:cNvPr>
            <p:cNvSpPr/>
            <p:nvPr/>
          </p:nvSpPr>
          <p:spPr>
            <a:xfrm>
              <a:off x="1905185" y="-64682"/>
              <a:ext cx="733328" cy="3679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78" name="正方形/長方形 77">
              <a:extLst>
                <a:ext uri="{FF2B5EF4-FFF2-40B4-BE49-F238E27FC236}">
                  <a16:creationId xmlns:a16="http://schemas.microsoft.com/office/drawing/2014/main" id="{53E01748-92CC-4B73-8A24-984F8D4D9488}"/>
                </a:ext>
              </a:extLst>
            </p:cNvPr>
            <p:cNvSpPr/>
            <p:nvPr/>
          </p:nvSpPr>
          <p:spPr bwMode="auto">
            <a:xfrm>
              <a:off x="11153031" y="4340354"/>
              <a:ext cx="542172" cy="249626"/>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79" name="テキスト ボックス 78">
              <a:extLst>
                <a:ext uri="{FF2B5EF4-FFF2-40B4-BE49-F238E27FC236}">
                  <a16:creationId xmlns:a16="http://schemas.microsoft.com/office/drawing/2014/main" id="{F867BEE8-0A79-41D6-906D-F699F0A6E11C}"/>
                </a:ext>
              </a:extLst>
            </p:cNvPr>
            <p:cNvSpPr txBox="1"/>
            <p:nvPr/>
          </p:nvSpPr>
          <p:spPr>
            <a:xfrm>
              <a:off x="11652887" y="4336064"/>
              <a:ext cx="835485" cy="253916"/>
            </a:xfrm>
            <a:prstGeom prst="rect">
              <a:avLst/>
            </a:prstGeom>
            <a:noFill/>
          </p:spPr>
          <p:txBody>
            <a:bodyPr wrap="non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補助対象</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81" name="テキスト ボックス 80">
              <a:extLst>
                <a:ext uri="{FF2B5EF4-FFF2-40B4-BE49-F238E27FC236}">
                  <a16:creationId xmlns:a16="http://schemas.microsoft.com/office/drawing/2014/main" id="{9427F8B2-8CFF-47ED-8129-592AD59E70E9}"/>
                </a:ext>
              </a:extLst>
            </p:cNvPr>
            <p:cNvSpPr txBox="1"/>
            <p:nvPr/>
          </p:nvSpPr>
          <p:spPr>
            <a:xfrm>
              <a:off x="11630615" y="3985987"/>
              <a:ext cx="1188771" cy="253916"/>
            </a:xfrm>
            <a:prstGeom prst="rect">
              <a:avLst/>
            </a:prstGeom>
            <a:noFill/>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非常時に稼働</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aphicFrame>
          <p:nvGraphicFramePr>
            <p:cNvPr id="86" name="表 43">
              <a:extLst>
                <a:ext uri="{FF2B5EF4-FFF2-40B4-BE49-F238E27FC236}">
                  <a16:creationId xmlns:a16="http://schemas.microsoft.com/office/drawing/2014/main" id="{7E9C91DE-CC20-4B1D-B9D2-D57F24B91F4F}"/>
                </a:ext>
              </a:extLst>
            </p:cNvPr>
            <p:cNvGraphicFramePr>
              <a:graphicFrameLocks/>
            </p:cNvGraphicFramePr>
            <p:nvPr>
              <p:extLst>
                <p:ext uri="{D42A27DB-BD31-4B8C-83A1-F6EECF244321}">
                  <p14:modId xmlns:p14="http://schemas.microsoft.com/office/powerpoint/2010/main" val="1337430951"/>
                </p:ext>
              </p:extLst>
            </p:nvPr>
          </p:nvGraphicFramePr>
          <p:xfrm>
            <a:off x="10287953" y="3391451"/>
            <a:ext cx="3201994" cy="597532"/>
          </p:xfrm>
          <a:graphic>
            <a:graphicData uri="http://schemas.openxmlformats.org/drawingml/2006/table">
              <a:tbl>
                <a:tblPr firstRow="1" bandRow="1">
                  <a:tableStyleId>{3B4B98B0-60AC-42C2-AFA5-B58CD77FA1E5}</a:tableStyleId>
                </a:tblPr>
                <a:tblGrid>
                  <a:gridCol w="1330283">
                    <a:extLst>
                      <a:ext uri="{9D8B030D-6E8A-4147-A177-3AD203B41FA5}">
                        <a16:colId xmlns:a16="http://schemas.microsoft.com/office/drawing/2014/main" val="343544389"/>
                      </a:ext>
                    </a:extLst>
                  </a:gridCol>
                  <a:gridCol w="1871711">
                    <a:extLst>
                      <a:ext uri="{9D8B030D-6E8A-4147-A177-3AD203B41FA5}">
                        <a16:colId xmlns:a16="http://schemas.microsoft.com/office/drawing/2014/main" val="267297237"/>
                      </a:ext>
                    </a:extLst>
                  </a:gridCol>
                </a:tblGrid>
                <a:tr h="281088">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a:t>
                        </a:r>
                        <a:r>
                          <a:rPr kumimoji="1" lang="ja-JP" altLang="en-US" sz="1000" b="0" dirty="0">
                            <a:latin typeface="HGPｺﾞｼｯｸM" panose="020B0600000000000000" pitchFamily="50" charset="-128"/>
                            <a:ea typeface="HGPｺﾞｼｯｸM" panose="020B0600000000000000" pitchFamily="50" charset="-128"/>
                          </a:rPr>
                          <a:t>再生可能エネルギー</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8451914"/>
                    </a:ext>
                  </a:extLst>
                </a:tr>
                <a:tr h="316444">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商用電力</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82649998"/>
                    </a:ext>
                  </a:extLst>
                </a:tr>
              </a:tbl>
            </a:graphicData>
          </a:graphic>
        </p:graphicFrame>
        <p:sp>
          <p:nvSpPr>
            <p:cNvPr id="76" name="テキスト ボックス 75">
              <a:extLst>
                <a:ext uri="{FF2B5EF4-FFF2-40B4-BE49-F238E27FC236}">
                  <a16:creationId xmlns:a16="http://schemas.microsoft.com/office/drawing/2014/main" id="{3F258886-FDF4-4895-95B2-97CEE4AE65C2}"/>
                </a:ext>
              </a:extLst>
            </p:cNvPr>
            <p:cNvSpPr txBox="1"/>
            <p:nvPr/>
          </p:nvSpPr>
          <p:spPr>
            <a:xfrm>
              <a:off x="4292085" y="870855"/>
              <a:ext cx="1723041" cy="523220"/>
            </a:xfrm>
            <a:prstGeom prst="rect">
              <a:avLst/>
            </a:prstGeom>
            <a:solidFill>
              <a:srgbClr val="FFC000"/>
            </a:solidFill>
            <a:ln>
              <a:solidFill>
                <a:schemeClr val="tx1"/>
              </a:solidFill>
            </a:ln>
          </p:spPr>
          <p:txBody>
            <a:bodyPr wrap="square" rtlCol="0">
              <a:spAutoFit/>
            </a:bodyPr>
            <a:lstStyle/>
            <a:p>
              <a:r>
                <a:rPr kumimoji="1" lang="ja-JP" altLang="en-US" sz="1400" dirty="0">
                  <a:solidFill>
                    <a:schemeClr val="bg1">
                      <a:lumMod val="95000"/>
                    </a:schemeClr>
                  </a:solidFill>
                </a:rPr>
                <a:t>太陽光発電設備</a:t>
              </a:r>
              <a:endParaRPr kumimoji="1" lang="en-US" altLang="ja-JP" sz="1400" dirty="0">
                <a:solidFill>
                  <a:schemeClr val="bg1">
                    <a:lumMod val="95000"/>
                  </a:schemeClr>
                </a:solidFill>
              </a:endParaRPr>
            </a:p>
            <a:p>
              <a:r>
                <a:rPr kumimoji="1" lang="ja-JP" altLang="en-US" sz="1400" dirty="0">
                  <a:solidFill>
                    <a:schemeClr val="bg1">
                      <a:lumMod val="95000"/>
                    </a:schemeClr>
                  </a:solidFill>
                </a:rPr>
                <a:t>　　</a:t>
              </a:r>
              <a:r>
                <a:rPr kumimoji="1" lang="en-US" altLang="ja-JP" sz="1400" dirty="0">
                  <a:solidFill>
                    <a:schemeClr val="bg1">
                      <a:lumMod val="95000"/>
                    </a:schemeClr>
                  </a:solidFill>
                </a:rPr>
                <a:t>kWh/</a:t>
              </a:r>
              <a:r>
                <a:rPr kumimoji="1" lang="ja-JP" altLang="en-US" sz="1400" dirty="0">
                  <a:solidFill>
                    <a:schemeClr val="bg1">
                      <a:lumMod val="95000"/>
                    </a:schemeClr>
                  </a:solidFill>
                </a:rPr>
                <a:t>日</a:t>
              </a:r>
              <a:r>
                <a:rPr kumimoji="1" lang="en-US" altLang="ja-JP" sz="1200" dirty="0">
                  <a:solidFill>
                    <a:schemeClr val="bg1">
                      <a:lumMod val="95000"/>
                    </a:schemeClr>
                  </a:solidFill>
                </a:rPr>
                <a:t>(</a:t>
              </a:r>
              <a:r>
                <a:rPr kumimoji="1" lang="ja-JP" altLang="en-US" sz="1200" dirty="0">
                  <a:solidFill>
                    <a:schemeClr val="bg1">
                      <a:lumMod val="95000"/>
                    </a:schemeClr>
                  </a:solidFill>
                </a:rPr>
                <a:t>発電量</a:t>
              </a:r>
              <a:r>
                <a:rPr kumimoji="1" lang="en-US" altLang="ja-JP" sz="1200" dirty="0">
                  <a:solidFill>
                    <a:schemeClr val="bg1">
                      <a:lumMod val="95000"/>
                    </a:schemeClr>
                  </a:solidFill>
                </a:rPr>
                <a:t>)</a:t>
              </a:r>
              <a:endParaRPr kumimoji="1" lang="ja-JP" altLang="en-US" sz="1200" dirty="0">
                <a:solidFill>
                  <a:schemeClr val="bg1">
                    <a:lumMod val="95000"/>
                  </a:schemeClr>
                </a:solidFill>
              </a:endParaRPr>
            </a:p>
          </p:txBody>
        </p:sp>
        <p:sp>
          <p:nvSpPr>
            <p:cNvPr id="58" name="直方体 57">
              <a:extLst>
                <a:ext uri="{FF2B5EF4-FFF2-40B4-BE49-F238E27FC236}">
                  <a16:creationId xmlns:a16="http://schemas.microsoft.com/office/drawing/2014/main" id="{2DCD936E-D046-4683-A5FD-455CCE18E9EB}"/>
                </a:ext>
              </a:extLst>
            </p:cNvPr>
            <p:cNvSpPr/>
            <p:nvPr/>
          </p:nvSpPr>
          <p:spPr>
            <a:xfrm>
              <a:off x="8052315" y="3424806"/>
              <a:ext cx="1152128" cy="1329709"/>
            </a:xfrm>
            <a:prstGeom prst="cube">
              <a:avLst>
                <a:gd name="adj" fmla="val 2185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その他</a:t>
              </a:r>
              <a:endParaRPr kumimoji="1" lang="en-US" altLang="ja-JP" sz="1300" dirty="0">
                <a:solidFill>
                  <a:schemeClr val="tx1"/>
                </a:solidFill>
              </a:endParaRPr>
            </a:p>
            <a:p>
              <a:pPr algn="ctr"/>
              <a:r>
                <a:rPr kumimoji="1" lang="ja-JP" altLang="en-US" sz="1300" dirty="0">
                  <a:solidFill>
                    <a:schemeClr val="tx1"/>
                  </a:solidFill>
                </a:rPr>
                <a:t>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900" dirty="0">
                  <a:solidFill>
                    <a:srgbClr val="0000CC"/>
                  </a:solidFill>
                  <a:latin typeface="+mn-ea"/>
                </a:rPr>
                <a:t>(</a:t>
              </a:r>
              <a:r>
                <a:rPr kumimoji="1" lang="ja-JP" altLang="en-US" sz="900" dirty="0">
                  <a:solidFill>
                    <a:srgbClr val="0000CC"/>
                  </a:solidFill>
                  <a:latin typeface="+mn-ea"/>
                </a:rPr>
                <a:t>*</a:t>
              </a:r>
              <a:r>
                <a:rPr kumimoji="1" lang="en-US" altLang="ja-JP" sz="900" dirty="0">
                  <a:solidFill>
                    <a:srgbClr val="0000CC"/>
                  </a:solidFill>
                  <a:latin typeface="+mn-ea"/>
                </a:rPr>
                <a:t>kWh/</a:t>
              </a:r>
              <a:r>
                <a:rPr kumimoji="1" lang="ja-JP" altLang="en-US" sz="900" dirty="0">
                  <a:solidFill>
                    <a:srgbClr val="0000CC"/>
                  </a:solidFill>
                  <a:latin typeface="+mn-ea"/>
                </a:rPr>
                <a:t>日</a:t>
              </a:r>
              <a:r>
                <a:rPr kumimoji="1" lang="en-US" altLang="ja-JP" sz="900" dirty="0">
                  <a:solidFill>
                    <a:srgbClr val="0000CC"/>
                  </a:solidFill>
                  <a:latin typeface="+mn-ea"/>
                </a:rPr>
                <a:t>)</a:t>
              </a:r>
              <a:endParaRPr kumimoji="1" lang="ja-JP" altLang="en-US" sz="900" dirty="0">
                <a:solidFill>
                  <a:srgbClr val="0000CC"/>
                </a:solidFill>
              </a:endParaRPr>
            </a:p>
          </p:txBody>
        </p:sp>
        <p:sp>
          <p:nvSpPr>
            <p:cNvPr id="60" name="直方体 59">
              <a:extLst>
                <a:ext uri="{FF2B5EF4-FFF2-40B4-BE49-F238E27FC236}">
                  <a16:creationId xmlns:a16="http://schemas.microsoft.com/office/drawing/2014/main" id="{DB4183EC-B92B-44D9-9F59-2B8693971A23}"/>
                </a:ext>
              </a:extLst>
            </p:cNvPr>
            <p:cNvSpPr/>
            <p:nvPr/>
          </p:nvSpPr>
          <p:spPr>
            <a:xfrm>
              <a:off x="1982363" y="1915873"/>
              <a:ext cx="7877138" cy="3259297"/>
            </a:xfrm>
            <a:prstGeom prst="cube">
              <a:avLst/>
            </a:prstGeom>
            <a:noFill/>
            <a:ln w="2857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dirty="0"/>
            </a:p>
          </p:txBody>
        </p:sp>
        <p:sp>
          <p:nvSpPr>
            <p:cNvPr id="83" name="直方体 82">
              <a:extLst>
                <a:ext uri="{FF2B5EF4-FFF2-40B4-BE49-F238E27FC236}">
                  <a16:creationId xmlns:a16="http://schemas.microsoft.com/office/drawing/2014/main" id="{727A4B6F-BBB2-4A9C-972F-EF5C13085148}"/>
                </a:ext>
              </a:extLst>
            </p:cNvPr>
            <p:cNvSpPr/>
            <p:nvPr/>
          </p:nvSpPr>
          <p:spPr>
            <a:xfrm>
              <a:off x="4156852" y="1850260"/>
              <a:ext cx="920259" cy="918302"/>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蓄電池</a:t>
              </a:r>
              <a:endParaRPr kumimoji="1" lang="en-US" altLang="ja-JP" sz="1200" dirty="0">
                <a:solidFill>
                  <a:schemeClr val="tx1"/>
                </a:solidFill>
              </a:endParaRPr>
            </a:p>
            <a:p>
              <a:pPr algn="ctr"/>
              <a:r>
                <a:rPr kumimoji="1" lang="en-US" altLang="ja-JP" sz="1200" dirty="0">
                  <a:solidFill>
                    <a:schemeClr val="tx1"/>
                  </a:solidFill>
                </a:rPr>
                <a:t>(</a:t>
              </a:r>
              <a:r>
                <a:rPr kumimoji="1" lang="ja-JP" altLang="en-US" sz="1200" dirty="0">
                  <a:solidFill>
                    <a:schemeClr val="tx1"/>
                  </a:solidFill>
                </a:rPr>
                <a:t>*</a:t>
              </a:r>
              <a:r>
                <a:rPr kumimoji="1" lang="en-US" altLang="ja-JP" sz="1200" dirty="0">
                  <a:solidFill>
                    <a:schemeClr val="tx1"/>
                  </a:solidFill>
                </a:rPr>
                <a:t>kWh)</a:t>
              </a:r>
            </a:p>
            <a:p>
              <a:pPr algn="ctr"/>
              <a:r>
                <a:rPr kumimoji="1" lang="en-US" altLang="ja-JP" sz="800" dirty="0">
                  <a:solidFill>
                    <a:schemeClr val="tx1"/>
                  </a:solidFill>
                </a:rPr>
                <a:t>(</a:t>
              </a:r>
              <a:r>
                <a:rPr kumimoji="1" lang="ja-JP" altLang="en-US" sz="800" dirty="0">
                  <a:solidFill>
                    <a:schemeClr val="tx1"/>
                  </a:solidFill>
                </a:rPr>
                <a:t>蓄電容量</a:t>
              </a:r>
              <a:r>
                <a:rPr kumimoji="1" lang="en-US" altLang="ja-JP" sz="800" dirty="0">
                  <a:solidFill>
                    <a:schemeClr val="tx1"/>
                  </a:solidFill>
                </a:rPr>
                <a:t>)</a:t>
              </a:r>
              <a:endParaRPr kumimoji="1" lang="ja-JP" altLang="en-US" sz="800" dirty="0">
                <a:solidFill>
                  <a:schemeClr val="tx1"/>
                </a:solidFill>
              </a:endParaRPr>
            </a:p>
          </p:txBody>
        </p:sp>
      </p:grpSp>
      <p:sp>
        <p:nvSpPr>
          <p:cNvPr id="91" name="正方形/長方形 90">
            <a:extLst>
              <a:ext uri="{FF2B5EF4-FFF2-40B4-BE49-F238E27FC236}">
                <a16:creationId xmlns:a16="http://schemas.microsoft.com/office/drawing/2014/main" id="{7472068D-DC6F-4F9E-BA79-CE4EC71E8E32}"/>
              </a:ext>
            </a:extLst>
          </p:cNvPr>
          <p:cNvSpPr/>
          <p:nvPr/>
        </p:nvSpPr>
        <p:spPr>
          <a:xfrm>
            <a:off x="9384425" y="4161995"/>
            <a:ext cx="2628871" cy="1571261"/>
          </a:xfrm>
          <a:prstGeom prst="rect">
            <a:avLst/>
          </a:prstGeom>
          <a:noFill/>
          <a:ln w="95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M" panose="020B0600000000000000" pitchFamily="50" charset="-128"/>
              <a:ea typeface="HGPｺﾞｼｯｸM" panose="020B0600000000000000" pitchFamily="50" charset="-128"/>
            </a:endParaRPr>
          </a:p>
        </p:txBody>
      </p:sp>
      <p:sp>
        <p:nvSpPr>
          <p:cNvPr id="21" name="テキスト ボックス 20">
            <a:extLst>
              <a:ext uri="{FF2B5EF4-FFF2-40B4-BE49-F238E27FC236}">
                <a16:creationId xmlns:a16="http://schemas.microsoft.com/office/drawing/2014/main" id="{762A696C-033B-4550-B64D-1DE39F3BB16D}"/>
              </a:ext>
            </a:extLst>
          </p:cNvPr>
          <p:cNvSpPr txBox="1"/>
          <p:nvPr/>
        </p:nvSpPr>
        <p:spPr>
          <a:xfrm>
            <a:off x="5894416" y="657550"/>
            <a:ext cx="6145670" cy="185811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記入上の注意</a:t>
            </a:r>
            <a:r>
              <a:rPr lang="en-US" altLang="ja-JP" sz="1600" dirty="0">
                <a:solidFill>
                  <a:srgbClr val="FF0000"/>
                </a:solidFill>
                <a:latin typeface="Meiryo UI" panose="020B0604030504040204" pitchFamily="50" charset="-128"/>
                <a:ea typeface="Meiryo UI" panose="020B0604030504040204" pitchFamily="50" charset="-128"/>
              </a:rPr>
              <a:t>】</a:t>
            </a:r>
          </a:p>
          <a:p>
            <a:pPr>
              <a:defRPr/>
            </a:pPr>
            <a:r>
              <a:rPr lang="ja-JP" altLang="en-US" sz="1600" noProof="1">
                <a:solidFill>
                  <a:srgbClr val="FF0000"/>
                </a:solidFill>
                <a:latin typeface="Meiryo UI" panose="020B0604030504040204" pitchFamily="50" charset="-128"/>
                <a:ea typeface="Meiryo UI" panose="020B0604030504040204" pitchFamily="50" charset="-128"/>
              </a:rPr>
              <a:t>・可動ハウス全体の設備・エネルギーフロー図を記載してください。</a:t>
            </a:r>
            <a:br>
              <a:rPr lang="en-US" altLang="ja-JP" sz="1600" noProof="1">
                <a:solidFill>
                  <a:srgbClr val="FF0000"/>
                </a:solidFill>
                <a:latin typeface="Meiryo UI" panose="020B0604030504040204" pitchFamily="50" charset="-128"/>
                <a:ea typeface="Meiryo UI" panose="020B0604030504040204" pitchFamily="50" charset="-128"/>
              </a:rPr>
            </a:br>
            <a:r>
              <a:rPr lang="ja-JP" altLang="en-US" sz="1600" noProof="1">
                <a:latin typeface="Meiryo UI" panose="020B0604030504040204" pitchFamily="50" charset="-128"/>
                <a:ea typeface="Meiryo UI" panose="020B0604030504040204" pitchFamily="50" charset="-128"/>
              </a:rPr>
              <a:t>　</a:t>
            </a:r>
            <a:r>
              <a:rPr lang="en-US" altLang="ja-JP" sz="1600" noProof="1">
                <a:solidFill>
                  <a:srgbClr val="FF0000"/>
                </a:solidFill>
                <a:latin typeface="Meiryo UI" panose="020B0604030504040204" pitchFamily="50" charset="-128"/>
                <a:ea typeface="Meiryo UI" panose="020B0604030504040204" pitchFamily="50" charset="-128"/>
              </a:rPr>
              <a:t>(</a:t>
            </a:r>
            <a:r>
              <a:rPr lang="ja-JP" altLang="en-US" sz="1600" noProof="1">
                <a:solidFill>
                  <a:srgbClr val="FF0000"/>
                </a:solidFill>
                <a:latin typeface="Meiryo UI" panose="020B0604030504040204" pitchFamily="50" charset="-128"/>
                <a:ea typeface="Meiryo UI" panose="020B0604030504040204" pitchFamily="50" charset="-128"/>
              </a:rPr>
              <a:t>平常時：赤・黒、非常時：青</a:t>
            </a:r>
            <a:r>
              <a:rPr lang="en-US" altLang="ja-JP" sz="1600" noProof="1">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・補助対象となる設備をバックハッチングするなどして、明示してください。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・フロー内に想定する発電量・使用電力量を記載してください。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・複数のハウスを導入し、用途・エネルギーフローが異なる場合は、ハウス毎に記載してください。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BC2ADAF-BB3A-4205-8450-2B2A558F9521}"/>
              </a:ext>
            </a:extLst>
          </p:cNvPr>
          <p:cNvSpPr/>
          <p:nvPr/>
        </p:nvSpPr>
        <p:spPr>
          <a:xfrm>
            <a:off x="502833" y="5647728"/>
            <a:ext cx="1581374" cy="392079"/>
          </a:xfrm>
          <a:prstGeom prst="rect">
            <a:avLst/>
          </a:prstGeom>
          <a:no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平常時 使用電力量： *</a:t>
            </a:r>
            <a:r>
              <a:rPr kumimoji="1" lang="en-US" altLang="ja-JP" sz="800" dirty="0">
                <a:solidFill>
                  <a:schemeClr val="tx1"/>
                </a:solidFill>
                <a:latin typeface="HGPｺﾞｼｯｸM" panose="020B0600000000000000" pitchFamily="50" charset="-128"/>
                <a:ea typeface="HGPｺﾞｼｯｸM" panose="020B0600000000000000" pitchFamily="50" charset="-128"/>
              </a:rPr>
              <a:t>kWh/</a:t>
            </a:r>
            <a:r>
              <a:rPr kumimoji="1" lang="ja-JP" altLang="en-US" sz="800" dirty="0">
                <a:solidFill>
                  <a:schemeClr val="tx1"/>
                </a:solidFill>
                <a:latin typeface="HGPｺﾞｼｯｸM" panose="020B0600000000000000" pitchFamily="50" charset="-128"/>
                <a:ea typeface="HGPｺﾞｼｯｸM" panose="020B0600000000000000" pitchFamily="50" charset="-128"/>
              </a:rPr>
              <a:t>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rgbClr val="0000CC"/>
                </a:solidFill>
                <a:latin typeface="HGPｺﾞｼｯｸM" panose="020B0600000000000000" pitchFamily="50" charset="-128"/>
                <a:ea typeface="HGPｺﾞｼｯｸM" panose="020B0600000000000000" pitchFamily="50" charset="-128"/>
              </a:rPr>
              <a:t>非常時 使用電力量：</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r>
              <a:rPr kumimoji="1" lang="ja-JP" altLang="en-US" sz="800" dirty="0">
                <a:solidFill>
                  <a:srgbClr val="0000CC"/>
                </a:solidFill>
                <a:latin typeface="HGPｺﾞｼｯｸM" panose="020B0600000000000000" pitchFamily="50" charset="-128"/>
                <a:ea typeface="HGPｺﾞｼｯｸM" panose="020B0600000000000000" pitchFamily="50" charset="-128"/>
              </a:rPr>
              <a:t>*</a:t>
            </a:r>
            <a:r>
              <a:rPr kumimoji="1" lang="en-US" altLang="ja-JP" sz="800" dirty="0">
                <a:solidFill>
                  <a:srgbClr val="0000CC"/>
                </a:solidFill>
                <a:latin typeface="HGPｺﾞｼｯｸM" panose="020B0600000000000000" pitchFamily="50" charset="-128"/>
                <a:ea typeface="HGPｺﾞｼｯｸM" panose="020B0600000000000000" pitchFamily="50" charset="-128"/>
              </a:rPr>
              <a:t>kWh/</a:t>
            </a:r>
            <a:r>
              <a:rPr kumimoji="1" lang="ja-JP" altLang="en-US" sz="800" dirty="0">
                <a:solidFill>
                  <a:srgbClr val="0000CC"/>
                </a:solidFill>
                <a:latin typeface="HGPｺﾞｼｯｸM" panose="020B0600000000000000" pitchFamily="50" charset="-128"/>
                <a:ea typeface="HGPｺﾞｼｯｸM" panose="020B0600000000000000" pitchFamily="50" charset="-128"/>
              </a:rPr>
              <a:t>日</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endParaRPr kumimoji="1" lang="ja-JP" altLang="en-US" sz="800" dirty="0">
              <a:solidFill>
                <a:srgbClr val="0000CC"/>
              </a:solidFill>
              <a:latin typeface="HGPｺﾞｼｯｸM" panose="020B0600000000000000" pitchFamily="50" charset="-128"/>
              <a:ea typeface="HGPｺﾞｼｯｸM" panose="020B0600000000000000" pitchFamily="50" charset="-128"/>
            </a:endParaRPr>
          </a:p>
        </p:txBody>
      </p:sp>
      <p:cxnSp>
        <p:nvCxnSpPr>
          <p:cNvPr id="7" name="直線矢印コネクタ 6">
            <a:extLst>
              <a:ext uri="{FF2B5EF4-FFF2-40B4-BE49-F238E27FC236}">
                <a16:creationId xmlns:a16="http://schemas.microsoft.com/office/drawing/2014/main" id="{D75B0328-7193-42DB-9F63-73A52FD65BE9}"/>
              </a:ext>
            </a:extLst>
          </p:cNvPr>
          <p:cNvCxnSpPr>
            <a:cxnSpLocks/>
          </p:cNvCxnSpPr>
          <p:nvPr/>
        </p:nvCxnSpPr>
        <p:spPr>
          <a:xfrm>
            <a:off x="3207829" y="2310196"/>
            <a:ext cx="0" cy="46655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9DE901BF-2C14-433C-95DB-B535AC91C403}"/>
              </a:ext>
            </a:extLst>
          </p:cNvPr>
          <p:cNvCxnSpPr>
            <a:cxnSpLocks/>
          </p:cNvCxnSpPr>
          <p:nvPr/>
        </p:nvCxnSpPr>
        <p:spPr>
          <a:xfrm>
            <a:off x="3986324" y="3385089"/>
            <a:ext cx="5398101" cy="486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92F36C72-5D12-45C8-872C-4ED923312D36}"/>
              </a:ext>
            </a:extLst>
          </p:cNvPr>
          <p:cNvCxnSpPr>
            <a:cxnSpLocks/>
          </p:cNvCxnSpPr>
          <p:nvPr/>
        </p:nvCxnSpPr>
        <p:spPr>
          <a:xfrm>
            <a:off x="1575696" y="4011327"/>
            <a:ext cx="5346600" cy="72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050A519-A893-4A81-BC16-0C46AC2FB8D4}"/>
              </a:ext>
            </a:extLst>
          </p:cNvPr>
          <p:cNvCxnSpPr>
            <a:cxnSpLocks/>
          </p:cNvCxnSpPr>
          <p:nvPr/>
        </p:nvCxnSpPr>
        <p:spPr>
          <a:xfrm>
            <a:off x="3994621" y="3363627"/>
            <a:ext cx="0" cy="6713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0EBBAAF4-76AB-4935-9221-475F14812D42}"/>
              </a:ext>
            </a:extLst>
          </p:cNvPr>
          <p:cNvCxnSpPr>
            <a:cxnSpLocks/>
          </p:cNvCxnSpPr>
          <p:nvPr/>
        </p:nvCxnSpPr>
        <p:spPr>
          <a:xfrm>
            <a:off x="2998068" y="4039406"/>
            <a:ext cx="0" cy="4680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a:extLst>
              <a:ext uri="{FF2B5EF4-FFF2-40B4-BE49-F238E27FC236}">
                <a16:creationId xmlns:a16="http://schemas.microsoft.com/office/drawing/2014/main" id="{CAE5DD73-DB52-4EF2-9A12-A73F0C3043AA}"/>
              </a:ext>
            </a:extLst>
          </p:cNvPr>
          <p:cNvCxnSpPr>
            <a:cxnSpLocks/>
          </p:cNvCxnSpPr>
          <p:nvPr/>
        </p:nvCxnSpPr>
        <p:spPr>
          <a:xfrm>
            <a:off x="1594485" y="4015106"/>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3DA80164-7125-4179-849C-AB30D2CC26D0}"/>
              </a:ext>
            </a:extLst>
          </p:cNvPr>
          <p:cNvCxnSpPr>
            <a:cxnSpLocks/>
          </p:cNvCxnSpPr>
          <p:nvPr/>
        </p:nvCxnSpPr>
        <p:spPr>
          <a:xfrm>
            <a:off x="4485183" y="4005064"/>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a:extLst>
              <a:ext uri="{FF2B5EF4-FFF2-40B4-BE49-F238E27FC236}">
                <a16:creationId xmlns:a16="http://schemas.microsoft.com/office/drawing/2014/main" id="{ED3516BB-714A-4257-ABE2-C9EBC6FB495C}"/>
              </a:ext>
            </a:extLst>
          </p:cNvPr>
          <p:cNvCxnSpPr>
            <a:cxnSpLocks/>
          </p:cNvCxnSpPr>
          <p:nvPr/>
        </p:nvCxnSpPr>
        <p:spPr>
          <a:xfrm flipH="1">
            <a:off x="5846700" y="4039041"/>
            <a:ext cx="12333" cy="6291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B619E31C-3B1C-4008-89A1-913CBAE03CA8}"/>
              </a:ext>
            </a:extLst>
          </p:cNvPr>
          <p:cNvCxnSpPr>
            <a:cxnSpLocks/>
          </p:cNvCxnSpPr>
          <p:nvPr/>
        </p:nvCxnSpPr>
        <p:spPr>
          <a:xfrm>
            <a:off x="4654252" y="3922547"/>
            <a:ext cx="0" cy="5757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線矢印コネクタ 104">
            <a:extLst>
              <a:ext uri="{FF2B5EF4-FFF2-40B4-BE49-F238E27FC236}">
                <a16:creationId xmlns:a16="http://schemas.microsoft.com/office/drawing/2014/main" id="{DCF5272F-CE0F-4D8A-97BB-741F8A4E4C99}"/>
              </a:ext>
            </a:extLst>
          </p:cNvPr>
          <p:cNvCxnSpPr>
            <a:cxnSpLocks/>
          </p:cNvCxnSpPr>
          <p:nvPr/>
        </p:nvCxnSpPr>
        <p:spPr>
          <a:xfrm>
            <a:off x="3182777" y="3947068"/>
            <a:ext cx="0" cy="56913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a:extLst>
              <a:ext uri="{FF2B5EF4-FFF2-40B4-BE49-F238E27FC236}">
                <a16:creationId xmlns:a16="http://schemas.microsoft.com/office/drawing/2014/main" id="{D232766A-F01A-41FF-8576-1BA3E48E57A2}"/>
              </a:ext>
            </a:extLst>
          </p:cNvPr>
          <p:cNvCxnSpPr>
            <a:cxnSpLocks/>
          </p:cNvCxnSpPr>
          <p:nvPr/>
        </p:nvCxnSpPr>
        <p:spPr>
          <a:xfrm>
            <a:off x="1773932" y="3903129"/>
            <a:ext cx="0" cy="6043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a:extLst>
              <a:ext uri="{FF2B5EF4-FFF2-40B4-BE49-F238E27FC236}">
                <a16:creationId xmlns:a16="http://schemas.microsoft.com/office/drawing/2014/main" id="{7AE3ED4C-0AB7-43FD-A237-43E18117DEFD}"/>
              </a:ext>
            </a:extLst>
          </p:cNvPr>
          <p:cNvCxnSpPr>
            <a:cxnSpLocks/>
          </p:cNvCxnSpPr>
          <p:nvPr/>
        </p:nvCxnSpPr>
        <p:spPr>
          <a:xfrm>
            <a:off x="7065490" y="3903129"/>
            <a:ext cx="0" cy="5375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4094F25E-6437-4FD1-965B-BDE42960407A}"/>
              </a:ext>
            </a:extLst>
          </p:cNvPr>
          <p:cNvCxnSpPr>
            <a:cxnSpLocks/>
          </p:cNvCxnSpPr>
          <p:nvPr/>
        </p:nvCxnSpPr>
        <p:spPr>
          <a:xfrm>
            <a:off x="1773932" y="3924565"/>
            <a:ext cx="5291558" cy="599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37D49796-63DF-4CD9-AB7F-5115D0BD1121}"/>
              </a:ext>
            </a:extLst>
          </p:cNvPr>
          <p:cNvCxnSpPr>
            <a:cxnSpLocks/>
          </p:cNvCxnSpPr>
          <p:nvPr/>
        </p:nvCxnSpPr>
        <p:spPr>
          <a:xfrm>
            <a:off x="3525604" y="3212976"/>
            <a:ext cx="350660" cy="564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C1ED6790-49CE-4AAF-A16C-55CD76D3365C}"/>
              </a:ext>
            </a:extLst>
          </p:cNvPr>
          <p:cNvCxnSpPr>
            <a:cxnSpLocks/>
          </p:cNvCxnSpPr>
          <p:nvPr/>
        </p:nvCxnSpPr>
        <p:spPr>
          <a:xfrm flipV="1">
            <a:off x="3874390" y="2314376"/>
            <a:ext cx="8137" cy="158875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03B1812B-FA5E-44A2-8B0A-EDE5725DCC9F}"/>
              </a:ext>
            </a:extLst>
          </p:cNvPr>
          <p:cNvCxnSpPr>
            <a:cxnSpLocks/>
          </p:cNvCxnSpPr>
          <p:nvPr/>
        </p:nvCxnSpPr>
        <p:spPr>
          <a:xfrm>
            <a:off x="3029383" y="2314376"/>
            <a:ext cx="0" cy="45017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a:extLst>
              <a:ext uri="{FF2B5EF4-FFF2-40B4-BE49-F238E27FC236}">
                <a16:creationId xmlns:a16="http://schemas.microsoft.com/office/drawing/2014/main" id="{556F40F5-597F-43F3-9543-6D35CC1B4FBA}"/>
              </a:ext>
            </a:extLst>
          </p:cNvPr>
          <p:cNvCxnSpPr>
            <a:cxnSpLocks/>
          </p:cNvCxnSpPr>
          <p:nvPr/>
        </p:nvCxnSpPr>
        <p:spPr>
          <a:xfrm>
            <a:off x="1426418" y="3804123"/>
            <a:ext cx="0" cy="693537"/>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a:extLst>
              <a:ext uri="{FF2B5EF4-FFF2-40B4-BE49-F238E27FC236}">
                <a16:creationId xmlns:a16="http://schemas.microsoft.com/office/drawing/2014/main" id="{D2819360-8DB8-4D2D-9C8B-56B456E2AC7E}"/>
              </a:ext>
            </a:extLst>
          </p:cNvPr>
          <p:cNvCxnSpPr>
            <a:cxnSpLocks/>
          </p:cNvCxnSpPr>
          <p:nvPr/>
        </p:nvCxnSpPr>
        <p:spPr>
          <a:xfrm>
            <a:off x="4330545" y="3828069"/>
            <a:ext cx="0" cy="66586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DEE8737A-3608-4AFA-8C39-1386B2E19C39}"/>
              </a:ext>
            </a:extLst>
          </p:cNvPr>
          <p:cNvCxnSpPr>
            <a:cxnSpLocks/>
          </p:cNvCxnSpPr>
          <p:nvPr/>
        </p:nvCxnSpPr>
        <p:spPr>
          <a:xfrm>
            <a:off x="1413892" y="3834332"/>
            <a:ext cx="2944151" cy="0"/>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CF8FFA5C-CE8C-4877-92D1-C311C7C9BDAA}"/>
              </a:ext>
            </a:extLst>
          </p:cNvPr>
          <p:cNvCxnSpPr>
            <a:cxnSpLocks/>
          </p:cNvCxnSpPr>
          <p:nvPr/>
        </p:nvCxnSpPr>
        <p:spPr>
          <a:xfrm>
            <a:off x="3515826" y="3302494"/>
            <a:ext cx="278401" cy="3757"/>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E4FD4A8-C91D-431D-903C-9B5EB9874145}"/>
              </a:ext>
            </a:extLst>
          </p:cNvPr>
          <p:cNvCxnSpPr>
            <a:cxnSpLocks/>
          </p:cNvCxnSpPr>
          <p:nvPr/>
        </p:nvCxnSpPr>
        <p:spPr>
          <a:xfrm>
            <a:off x="3762049" y="2310196"/>
            <a:ext cx="0" cy="1550852"/>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grpSp>
        <p:nvGrpSpPr>
          <p:cNvPr id="135" name="グループ化 134">
            <a:extLst>
              <a:ext uri="{FF2B5EF4-FFF2-40B4-BE49-F238E27FC236}">
                <a16:creationId xmlns:a16="http://schemas.microsoft.com/office/drawing/2014/main" id="{F844D05E-EE00-43B0-A064-8783657CBD8C}"/>
              </a:ext>
            </a:extLst>
          </p:cNvPr>
          <p:cNvGrpSpPr/>
          <p:nvPr/>
        </p:nvGrpSpPr>
        <p:grpSpPr>
          <a:xfrm>
            <a:off x="9571706" y="4462164"/>
            <a:ext cx="499814" cy="576064"/>
            <a:chOff x="9571706" y="4462164"/>
            <a:chExt cx="499814" cy="576064"/>
          </a:xfrm>
        </p:grpSpPr>
        <p:cxnSp>
          <p:nvCxnSpPr>
            <p:cNvPr id="131" name="直線矢印コネクタ 130">
              <a:extLst>
                <a:ext uri="{FF2B5EF4-FFF2-40B4-BE49-F238E27FC236}">
                  <a16:creationId xmlns:a16="http://schemas.microsoft.com/office/drawing/2014/main" id="{C3AB782F-9862-4DCD-A08C-1258CDDDB77F}"/>
                </a:ext>
              </a:extLst>
            </p:cNvPr>
            <p:cNvCxnSpPr>
              <a:cxnSpLocks/>
            </p:cNvCxnSpPr>
            <p:nvPr/>
          </p:nvCxnSpPr>
          <p:spPr>
            <a:xfrm flipH="1">
              <a:off x="9571706" y="4462164"/>
              <a:ext cx="495672"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50D88E0C-5C9B-43B1-94F8-5FFEDC5FE9B5}"/>
                </a:ext>
              </a:extLst>
            </p:cNvPr>
            <p:cNvCxnSpPr>
              <a:cxnSpLocks/>
            </p:cNvCxnSpPr>
            <p:nvPr/>
          </p:nvCxnSpPr>
          <p:spPr>
            <a:xfrm flipH="1">
              <a:off x="9575848" y="5038228"/>
              <a:ext cx="495672" cy="0"/>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矢印コネクタ 133">
              <a:extLst>
                <a:ext uri="{FF2B5EF4-FFF2-40B4-BE49-F238E27FC236}">
                  <a16:creationId xmlns:a16="http://schemas.microsoft.com/office/drawing/2014/main" id="{17868997-A68A-48B0-8FD9-1092184BAB5F}"/>
                </a:ext>
              </a:extLst>
            </p:cNvPr>
            <p:cNvCxnSpPr>
              <a:cxnSpLocks/>
            </p:cNvCxnSpPr>
            <p:nvPr/>
          </p:nvCxnSpPr>
          <p:spPr>
            <a:xfrm flipH="1">
              <a:off x="9571706" y="4747048"/>
              <a:ext cx="49567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 name="直方体 3">
            <a:extLst>
              <a:ext uri="{FF2B5EF4-FFF2-40B4-BE49-F238E27FC236}">
                <a16:creationId xmlns:a16="http://schemas.microsoft.com/office/drawing/2014/main" id="{6D911C0F-77C1-7699-303A-EB1AD770453F}"/>
              </a:ext>
            </a:extLst>
          </p:cNvPr>
          <p:cNvSpPr/>
          <p:nvPr/>
        </p:nvSpPr>
        <p:spPr>
          <a:xfrm>
            <a:off x="3889651" y="4477920"/>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エネルギー計測装置</a:t>
            </a:r>
            <a:endParaRPr kumimoji="1" lang="en-US" altLang="ja-JP" sz="10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400" dirty="0">
              <a:solidFill>
                <a:srgbClr val="0000CC"/>
              </a:solidFill>
            </a:endParaRPr>
          </a:p>
        </p:txBody>
      </p:sp>
      <p:cxnSp>
        <p:nvCxnSpPr>
          <p:cNvPr id="18" name="直線矢印コネクタ 17">
            <a:extLst>
              <a:ext uri="{FF2B5EF4-FFF2-40B4-BE49-F238E27FC236}">
                <a16:creationId xmlns:a16="http://schemas.microsoft.com/office/drawing/2014/main" id="{BF03769D-B10B-D5F8-0C83-D9E4D3F35155}"/>
              </a:ext>
            </a:extLst>
          </p:cNvPr>
          <p:cNvCxnSpPr>
            <a:cxnSpLocks/>
          </p:cNvCxnSpPr>
          <p:nvPr/>
        </p:nvCxnSpPr>
        <p:spPr>
          <a:xfrm>
            <a:off x="6895137" y="4009227"/>
            <a:ext cx="0" cy="4315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024CA5A4-EA88-24FE-C496-E8D3A03CFD73}"/>
              </a:ext>
            </a:extLst>
          </p:cNvPr>
          <p:cNvCxnSpPr>
            <a:cxnSpLocks/>
          </p:cNvCxnSpPr>
          <p:nvPr/>
        </p:nvCxnSpPr>
        <p:spPr>
          <a:xfrm flipH="1">
            <a:off x="6004471" y="3901651"/>
            <a:ext cx="19367" cy="77698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21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944</Words>
  <Application>Microsoft Office PowerPoint</Application>
  <PresentationFormat>ユーザー設定</PresentationFormat>
  <Paragraphs>101</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HGPｺﾞｼｯｸM</vt:lpstr>
      <vt:lpstr>Meiryo UI</vt:lpstr>
      <vt:lpstr>ＭＳ Ｐゴシック</vt:lpstr>
      <vt:lpstr>メイリオ</vt:lpstr>
      <vt:lpstr>Arial</vt:lpstr>
      <vt:lpstr>Calibri</vt:lpstr>
      <vt:lpstr>Calibri Light</vt:lpstr>
      <vt:lpstr>レトロスペクト</vt:lpstr>
      <vt:lpstr>デザインの設定</vt:lpstr>
      <vt:lpstr>(事業名)の概要</vt:lpstr>
      <vt:lpstr>１．補助事業の概要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2020-05-22T05:04:12Z</dcterms:created>
  <dcterms:modified xsi:type="dcterms:W3CDTF">2023-03-27T00:42:22Z</dcterms:modified>
</cp:coreProperties>
</file>